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</p:sldIdLst>
  <p:sldSz cx="12192000" cy="6858000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 showGuides="1">
      <p:cViewPr varScale="1">
        <p:scale>
          <a:sx n="58" d="100"/>
          <a:sy n="58" d="100"/>
        </p:scale>
        <p:origin x="920" y="268"/>
      </p:cViewPr>
      <p:guideLst>
        <p:guide orient="horz" pos="20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04E1B-8DE9-4865-948F-7F0FBC40BEE6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D3521-572A-417C-B079-253547F5B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814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3D3521-572A-417C-B079-253547F5B00B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8015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4A90C7-301D-F173-1B35-F0C58CDFC9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F6FC36D-01A6-D069-2A06-8B1D4830C0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CD3D4B-2830-746D-FB08-6B31B7729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412F-769D-42B8-86EE-3DB0EC711D97}" type="datetime1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A85DBC-7F59-B8E0-26BA-987155D2F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314D2B7-D6E6-40E1-D5AB-9AF39CFC6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4632-7C7B-4242-B03F-D6BE0A2C4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481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662E63-7667-19E8-D821-CE2FADA66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C87A13-6295-E8DB-3342-E8D128D6FF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10DEE41-9493-6030-AC87-364464113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6A44D-3EA4-4F29-A21E-ABACE0302323}" type="datetime1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11034D5-B3C3-B192-6BE1-D04B1305A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160F8E-EFE4-6928-F3CD-5AD86B2A3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4632-7C7B-4242-B03F-D6BE0A2C4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1764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9CA10D1-CF08-D2E7-FA54-8DA8E09DBC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31E5EF8-F144-A282-1F49-E13D1716D2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49D4DC-50AA-63F1-F37E-5486A6E4A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A4BC-2E09-4098-979B-CF646BE18DBC}" type="datetime1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F89C93-BAE0-09FB-3FC6-28E192238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7F48DB-E613-40F8-529C-86A4F557D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4632-7C7B-4242-B03F-D6BE0A2C4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319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BEE901-0AC1-E1C0-FC9C-5518BDEA0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A87B5E1-F4DB-479F-5B32-C415B337F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BF72E11-34F6-66B8-4A70-58EF38198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5BC0-EEA3-4789-A4E9-F2EFAFB15374}" type="datetime1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3A6372-9BA4-AFAA-D668-073D9F4B6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D13F0F-24FF-5BC4-5765-FFCD71948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4632-7C7B-4242-B03F-D6BE0A2C4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40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4F13E9-AB02-3DE6-65C8-01C1D600A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77F0BD6-5A34-9C86-A407-4C2BB62A65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4CD611-15C9-23EB-78F6-B73D62978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C814D-B0A7-432A-988A-6BA975768627}" type="datetime1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7DCF49-5671-DD4D-547B-DA8E75F9D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E7D150F-9DBE-8CA8-2BA7-7D0170E0C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4632-7C7B-4242-B03F-D6BE0A2C4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3126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07DF60-12B7-35A7-190E-E028166C1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DD24285-5843-6382-E804-B9C90B3710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05EA3A5-013F-24CC-182E-AA2662FE73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F1C0673-AE69-851F-7262-6456A8D3F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5C0A6-6D24-46D4-8846-CD7EF9F5937C}" type="datetime1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EEC12EB-F556-2492-E04D-C4FCAEC62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FB8E40E-FCF3-1F47-4708-CBC8B52FC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4632-7C7B-4242-B03F-D6BE0A2C4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3188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AAC4AA-55E2-7312-E3F5-FA00F9087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37FEE51-A5F6-150B-53B7-A2529DF936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E002C1D-5307-E493-01E8-A1B39BD2E9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F165377-91BE-2003-7FC3-22703AC45A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66E2CED-21C5-6106-2887-EB11231F3F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70DC18F-2B24-1305-BA52-CBC553E16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6BF7D-F62F-4CD6-8167-81A0C156F926}" type="datetime1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488A6A4-4741-85AB-CD4F-FA7867BAF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32F460A-C3A9-7729-47C7-F39397D17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4632-7C7B-4242-B03F-D6BE0A2C4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501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6CBC22-E9CF-B4BE-73C2-653AA4361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C9E91AA-C7BA-4BDF-B539-9725EDC43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5B54-7E88-4698-A4A1-74D5BA603BFD}" type="datetime1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9D02BCE-1911-ECAC-67F4-D3289B76B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BD8B967-E68F-210D-49DB-696D463D1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4632-7C7B-4242-B03F-D6BE0A2C4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104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C0A9815-49F0-7388-3138-6979153CA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7213-49F8-4EC3-8ACB-3B26016A8F70}" type="datetime1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3AB07C7-4C65-D4D8-3468-BAAE23E54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757731E-B801-1AB9-9E3E-2B32FBE58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4632-7C7B-4242-B03F-D6BE0A2C4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5856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1703CF-4943-FBC7-6CAF-EC7FD6D24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61EF8BE-AF4F-88C1-B80A-BBDB236CB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8A00473-6BC7-A4D3-8BD7-2416658A86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03A0E3B-6B33-63F4-3985-8E4411B5C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A220-801E-4FF0-9B29-CB81C10FD494}" type="datetime1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540AEAE-1396-AC09-B284-30EB2B104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68557C5-E160-8878-4A2B-BB67A39FF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4632-7C7B-4242-B03F-D6BE0A2C4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355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DA30C9-C116-CA6D-6C66-F611CE772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108945F-6267-7ED0-2A4F-4397218085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11F7B73-E017-2243-42A4-0C0E87769F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6FA779A-E1E3-105E-62F9-BC681F070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A3E90-D9E4-4AAD-A943-E5D213114D98}" type="datetime1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374CF84-5C82-719E-BFDD-9B83E2628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9D346B8-81E3-9FB2-81FD-83F4FE493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4632-7C7B-4242-B03F-D6BE0A2C4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174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4DA8773-9AC3-864A-7D5C-B0FAE2659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68CD7B-361B-CA72-79EE-357C0D2B25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FDC22C-4F01-65E1-4866-7427FA9427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8F1E7-AEF4-41E4-9DB0-384CE9D96791}" type="datetime1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9F99F7-C2D9-0DD3-75A5-99C7B82F8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801185-F584-6253-7FCE-B6D9025FB1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94632-7C7B-4242-B03F-D6BE0A2C4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1486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988DC5D-6DD6-BD3A-66A8-59C915A1E816}"/>
              </a:ext>
            </a:extLst>
          </p:cNvPr>
          <p:cNvSpPr txBox="1"/>
          <p:nvPr/>
        </p:nvSpPr>
        <p:spPr>
          <a:xfrm>
            <a:off x="301083" y="468352"/>
            <a:ext cx="34099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様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995F81D-148C-AAA2-188A-D4258F934F84}"/>
              </a:ext>
            </a:extLst>
          </p:cNvPr>
          <p:cNvSpPr txBox="1"/>
          <p:nvPr/>
        </p:nvSpPr>
        <p:spPr>
          <a:xfrm>
            <a:off x="4247488" y="5229789"/>
            <a:ext cx="3416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作成者名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◯◯◯◯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E851375-688E-463A-310F-D179AC1B632D}"/>
              </a:ext>
            </a:extLst>
          </p:cNvPr>
          <p:cNvSpPr txBox="1"/>
          <p:nvPr/>
        </p:nvSpPr>
        <p:spPr>
          <a:xfrm>
            <a:off x="4791940" y="5910147"/>
            <a:ext cx="2486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◯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月◯日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2F4BAAE6-C381-4387-C4D7-9E2F6F4717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75" y="1720426"/>
            <a:ext cx="7334250" cy="317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811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6B9D73F-9029-5097-5ED1-9AF7414982B1}"/>
              </a:ext>
            </a:extLst>
          </p:cNvPr>
          <p:cNvSpPr txBox="1"/>
          <p:nvPr/>
        </p:nvSpPr>
        <p:spPr>
          <a:xfrm>
            <a:off x="397611" y="140977"/>
            <a:ext cx="1489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はじめに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E3C3439-0B42-B3E5-BC10-723C350157DB}"/>
              </a:ext>
            </a:extLst>
          </p:cNvPr>
          <p:cNvSpPr txBox="1"/>
          <p:nvPr/>
        </p:nvSpPr>
        <p:spPr>
          <a:xfrm>
            <a:off x="1998629" y="888201"/>
            <a:ext cx="41665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財産の戦略デザイン</a:t>
            </a:r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は、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792111F2-1E6C-D479-53AF-7F81DB359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4632-7C7B-4242-B03F-D6BE0A2C4B79}" type="slidenum">
              <a:rPr kumimoji="1" lang="ja-JP" altLang="en-US" smtClean="0"/>
              <a:t>2</a:t>
            </a:fld>
            <a:endParaRPr kumimoji="1" lang="ja-JP" altLang="en-US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A742C8AD-9ECE-B4DD-6814-8D0A2623C1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4992" y="47317"/>
            <a:ext cx="1104455" cy="772096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53B4A9B-93BE-7FB8-EECA-72773F47CFB9}"/>
              </a:ext>
            </a:extLst>
          </p:cNvPr>
          <p:cNvSpPr/>
          <p:nvPr/>
        </p:nvSpPr>
        <p:spPr>
          <a:xfrm>
            <a:off x="1998629" y="1697037"/>
            <a:ext cx="8418786" cy="25088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05C8FC0-1DDB-BBB2-1120-3B2068B49FAB}"/>
              </a:ext>
            </a:extLst>
          </p:cNvPr>
          <p:cNvSpPr txBox="1"/>
          <p:nvPr/>
        </p:nvSpPr>
        <p:spPr>
          <a:xfrm>
            <a:off x="3357134" y="3006050"/>
            <a:ext cx="586891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あなたとあなたの家族に、</a:t>
            </a:r>
            <a:endParaRPr kumimoji="1"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r>
              <a:rPr lang="ja-JP" altLang="en-US" sz="3200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安心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r>
              <a:rPr lang="ja-JP" altLang="en-US" sz="3200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円満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をもたらします。</a:t>
            </a:r>
            <a:endParaRPr kumimoji="1" lang="ja-JP" altLang="en-US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9A0A4A8-6B5C-15D8-1814-F37A82DF8E4E}"/>
              </a:ext>
            </a:extLst>
          </p:cNvPr>
          <p:cNvSpPr txBox="1"/>
          <p:nvPr/>
        </p:nvSpPr>
        <p:spPr>
          <a:xfrm>
            <a:off x="3343951" y="1833689"/>
            <a:ext cx="656896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あなたの財産に、</a:t>
            </a:r>
            <a:endParaRPr kumimoji="1"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r>
              <a:rPr lang="ja-JP" altLang="en-US" sz="3200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安定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r>
              <a:rPr lang="ja-JP" altLang="en-US" sz="3200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富の積み上げ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をもたらし、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91CBFD9-D82C-19CB-01E5-EE7B0C98A9D5}"/>
              </a:ext>
            </a:extLst>
          </p:cNvPr>
          <p:cNvSpPr txBox="1"/>
          <p:nvPr/>
        </p:nvSpPr>
        <p:spPr>
          <a:xfrm>
            <a:off x="2004020" y="4627126"/>
            <a:ext cx="85459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安定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 ：変動が少ない。未来に存続しつづける。流動性が確保されている。</a:t>
            </a:r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富の積み上げ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：根拠をふまえて着実に増えていく。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安心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 ：リスクがコントロールされていて、いつも安心していられる。</a:t>
            </a:r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円満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 　：おだやかに。家族皆が満ちたりる。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4207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D110B8E-492F-90D2-3DC8-6C6212327802}"/>
              </a:ext>
            </a:extLst>
          </p:cNvPr>
          <p:cNvSpPr/>
          <p:nvPr/>
        </p:nvSpPr>
        <p:spPr>
          <a:xfrm>
            <a:off x="185211" y="3774309"/>
            <a:ext cx="981871" cy="29631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67B3F00-0FE1-F563-C9BB-21D17503DC84}"/>
              </a:ext>
            </a:extLst>
          </p:cNvPr>
          <p:cNvSpPr/>
          <p:nvPr/>
        </p:nvSpPr>
        <p:spPr>
          <a:xfrm>
            <a:off x="205798" y="831413"/>
            <a:ext cx="981871" cy="25003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9B8A42E0-BDEB-BFE6-69FA-1CE99E1C17E4}"/>
              </a:ext>
            </a:extLst>
          </p:cNvPr>
          <p:cNvSpPr/>
          <p:nvPr/>
        </p:nvSpPr>
        <p:spPr>
          <a:xfrm>
            <a:off x="9020064" y="4000939"/>
            <a:ext cx="2966138" cy="263613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544602D-6B2D-1581-ECD5-6B7EE22A6A35}"/>
              </a:ext>
            </a:extLst>
          </p:cNvPr>
          <p:cNvSpPr txBox="1"/>
          <p:nvPr/>
        </p:nvSpPr>
        <p:spPr>
          <a:xfrm>
            <a:off x="295872" y="1553451"/>
            <a:ext cx="800219" cy="11182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思い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8B9C6A4-0E30-E103-DA8D-E17F62CF39DB}"/>
              </a:ext>
            </a:extLst>
          </p:cNvPr>
          <p:cNvSpPr txBox="1"/>
          <p:nvPr/>
        </p:nvSpPr>
        <p:spPr>
          <a:xfrm>
            <a:off x="279368" y="4792722"/>
            <a:ext cx="800219" cy="11182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事実</a:t>
            </a:r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EB220317-8432-9BB4-5930-BE145216DF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3468"/>
              </p:ext>
            </p:extLst>
          </p:nvPr>
        </p:nvGraphicFramePr>
        <p:xfrm>
          <a:off x="1444181" y="626383"/>
          <a:ext cx="4783960" cy="2679125"/>
        </p:xfrm>
        <a:graphic>
          <a:graphicData uri="http://schemas.openxmlformats.org/drawingml/2006/table">
            <a:tbl>
              <a:tblPr/>
              <a:tblGrid>
                <a:gridCol w="4783960">
                  <a:extLst>
                    <a:ext uri="{9D8B030D-6E8A-4147-A177-3AD203B41FA5}">
                      <a16:colId xmlns:a16="http://schemas.microsoft.com/office/drawing/2014/main" val="642241843"/>
                    </a:ext>
                  </a:extLst>
                </a:gridCol>
              </a:tblGrid>
              <a:tr h="478215">
                <a:tc>
                  <a:txBody>
                    <a:bodyPr/>
                    <a:lstStyle/>
                    <a:p>
                      <a:pPr algn="ctr" fontAlgn="ctr"/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245472"/>
                  </a:ext>
                </a:extLst>
              </a:tr>
              <a:tr h="152708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・　　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・　　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・　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・　　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・　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・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・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・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859654"/>
                  </a:ext>
                </a:extLst>
              </a:tr>
            </a:tbl>
          </a:graphicData>
        </a:graphic>
      </p:graphicFrame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32D9A042-ED24-3F4C-A583-93192FE9F5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854972"/>
              </p:ext>
            </p:extLst>
          </p:nvPr>
        </p:nvGraphicFramePr>
        <p:xfrm>
          <a:off x="6565988" y="446049"/>
          <a:ext cx="5426315" cy="2925768"/>
        </p:xfrm>
        <a:graphic>
          <a:graphicData uri="http://schemas.openxmlformats.org/drawingml/2006/table">
            <a:tbl>
              <a:tblPr/>
              <a:tblGrid>
                <a:gridCol w="5426315">
                  <a:extLst>
                    <a:ext uri="{9D8B030D-6E8A-4147-A177-3AD203B41FA5}">
                      <a16:colId xmlns:a16="http://schemas.microsoft.com/office/drawing/2014/main" val="3741230119"/>
                    </a:ext>
                  </a:extLst>
                </a:gridCol>
              </a:tblGrid>
              <a:tr h="609176">
                <a:tc>
                  <a:txBody>
                    <a:bodyPr/>
                    <a:lstStyle/>
                    <a:p>
                      <a:pPr algn="ctr" fontAlgn="ctr"/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0552370"/>
                  </a:ext>
                </a:extLst>
              </a:tr>
              <a:tr h="231659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　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・　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・　　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・　　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・　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・　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・　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・　　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2851512"/>
                  </a:ext>
                </a:extLst>
              </a:tr>
            </a:tbl>
          </a:graphicData>
        </a:graphic>
      </p:graphicFrame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B3AE3D7-AC23-DA84-971A-BD466FFCBDD0}"/>
              </a:ext>
            </a:extLst>
          </p:cNvPr>
          <p:cNvSpPr txBox="1"/>
          <p:nvPr/>
        </p:nvSpPr>
        <p:spPr>
          <a:xfrm>
            <a:off x="9020064" y="4081110"/>
            <a:ext cx="305564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□　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相続税課税可能性　有</a:t>
            </a:r>
            <a:endParaRPr kumimoji="1"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相続人：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基礎控除額：●●●●万円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□　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後継者への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事業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承継</a:t>
            </a:r>
            <a:endParaRPr kumimoji="1"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□　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資産管理・運用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□　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相続税課税対象額拡大</a:t>
            </a:r>
            <a:endParaRPr kumimoji="1"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F66308C-65BF-2486-AB21-A9624D0F4C01}"/>
              </a:ext>
            </a:extLst>
          </p:cNvPr>
          <p:cNvSpPr txBox="1"/>
          <p:nvPr/>
        </p:nvSpPr>
        <p:spPr>
          <a:xfrm>
            <a:off x="9057782" y="3620456"/>
            <a:ext cx="2752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「思い」と「事実」からの課題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E4E5ED3-9C3D-9487-F477-796D28800645}"/>
              </a:ext>
            </a:extLst>
          </p:cNvPr>
          <p:cNvSpPr txBox="1"/>
          <p:nvPr/>
        </p:nvSpPr>
        <p:spPr>
          <a:xfrm>
            <a:off x="127712" y="57026"/>
            <a:ext cx="86324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様　　</a:t>
            </a:r>
            <a:r>
              <a:rPr kumimoji="1"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思い</a:t>
            </a:r>
            <a:r>
              <a:rPr kumimoji="1"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　と　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事実</a:t>
            </a:r>
            <a:r>
              <a:rPr kumimoji="1"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　のサマリー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351E42DE-4971-661C-0AEC-41AEAF84CFE9}"/>
              </a:ext>
            </a:extLst>
          </p:cNvPr>
          <p:cNvSpPr txBox="1"/>
          <p:nvPr/>
        </p:nvSpPr>
        <p:spPr>
          <a:xfrm>
            <a:off x="2729486" y="664722"/>
            <a:ext cx="1994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実現したいこと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27635BA-EBD2-DBC2-BAED-AB7B77E18909}"/>
              </a:ext>
            </a:extLst>
          </p:cNvPr>
          <p:cNvSpPr txBox="1"/>
          <p:nvPr/>
        </p:nvSpPr>
        <p:spPr>
          <a:xfrm>
            <a:off x="8344976" y="608966"/>
            <a:ext cx="15488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心配な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こと</a:t>
            </a: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3EBFCE44-BBF9-920D-A111-EF03220B5FF9}"/>
              </a:ext>
            </a:extLst>
          </p:cNvPr>
          <p:cNvCxnSpPr/>
          <p:nvPr/>
        </p:nvCxnSpPr>
        <p:spPr>
          <a:xfrm>
            <a:off x="205798" y="3510455"/>
            <a:ext cx="11881099" cy="0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ADC54B9-9028-311A-819D-881BE82C6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4632-7C7B-4242-B03F-D6BE0A2C4B79}" type="slidenum">
              <a:rPr kumimoji="1" lang="ja-JP" altLang="en-US" smtClean="0"/>
              <a:t>3</a:t>
            </a:fld>
            <a:endParaRPr kumimoji="1" lang="ja-JP" altLang="en-US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C3F42591-8F44-8CF0-4A05-6A3E750CDA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4992" y="47317"/>
            <a:ext cx="1104455" cy="772096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EF9C048-B6B9-3ABC-77A7-B9A22E2009DB}"/>
              </a:ext>
            </a:extLst>
          </p:cNvPr>
          <p:cNvSpPr txBox="1"/>
          <p:nvPr/>
        </p:nvSpPr>
        <p:spPr>
          <a:xfrm>
            <a:off x="2286999" y="3633419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個人資産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CD0B656-18FB-F081-B278-5E507FAB150C}"/>
              </a:ext>
            </a:extLst>
          </p:cNvPr>
          <p:cNvSpPr txBox="1"/>
          <p:nvPr/>
        </p:nvSpPr>
        <p:spPr>
          <a:xfrm>
            <a:off x="6168649" y="3588815"/>
            <a:ext cx="848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ご家族</a:t>
            </a: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05BEE2DE-DA12-2F0D-6940-268298F74C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95537" y="3972740"/>
            <a:ext cx="2618818" cy="2764694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A296AE53-A652-4572-E10D-8DA5F84813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45343" y="3990236"/>
            <a:ext cx="4546333" cy="2432866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816BAD7-5234-CD4D-F17B-534D334A8F0E}"/>
              </a:ext>
            </a:extLst>
          </p:cNvPr>
          <p:cNvSpPr txBox="1"/>
          <p:nvPr/>
        </p:nvSpPr>
        <p:spPr>
          <a:xfrm>
            <a:off x="4191986" y="6475823"/>
            <a:ext cx="61847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Excel</a:t>
            </a:r>
            <a:r>
              <a:rPr kumimoji="1"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シート</a:t>
            </a:r>
            <a:r>
              <a:rPr kumimoji="1"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財産の戦略デザインアウトプット作成用</a:t>
            </a:r>
            <a:r>
              <a:rPr kumimoji="1"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で作成したものを貼り付ける</a:t>
            </a:r>
            <a:endParaRPr kumimoji="1" lang="ja-JP" altLang="en-US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9335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1A3717-5B6E-6DE9-C587-36CA3321AD81}"/>
              </a:ext>
            </a:extLst>
          </p:cNvPr>
          <p:cNvSpPr txBox="1"/>
          <p:nvPr/>
        </p:nvSpPr>
        <p:spPr>
          <a:xfrm>
            <a:off x="241736" y="127310"/>
            <a:ext cx="3847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思い</a:t>
            </a:r>
            <a:r>
              <a:rPr kumimoji="1"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　の整理と分析</a:t>
            </a: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EF490145-4F18-A263-B6E1-9494636CB185}"/>
              </a:ext>
            </a:extLst>
          </p:cNvPr>
          <p:cNvGrpSpPr/>
          <p:nvPr/>
        </p:nvGrpSpPr>
        <p:grpSpPr>
          <a:xfrm>
            <a:off x="126125" y="956448"/>
            <a:ext cx="2858810" cy="3615561"/>
            <a:chOff x="126125" y="956448"/>
            <a:chExt cx="2858810" cy="3615561"/>
          </a:xfrm>
        </p:grpSpPr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46B765B4-F948-A9F1-4B3F-F90A229F6191}"/>
                </a:ext>
              </a:extLst>
            </p:cNvPr>
            <p:cNvSpPr txBox="1"/>
            <p:nvPr/>
          </p:nvSpPr>
          <p:spPr>
            <a:xfrm>
              <a:off x="683172" y="1060272"/>
              <a:ext cx="19159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家族との生活</a:t>
              </a:r>
            </a:p>
          </p:txBody>
        </p:sp>
        <p:sp>
          <p:nvSpPr>
            <p:cNvPr id="7" name="四角形: 角を丸くする 6">
              <a:extLst>
                <a:ext uri="{FF2B5EF4-FFF2-40B4-BE49-F238E27FC236}">
                  <a16:creationId xmlns:a16="http://schemas.microsoft.com/office/drawing/2014/main" id="{06BDDAAC-FA65-E81B-BBC5-5A52C1CAEE16}"/>
                </a:ext>
              </a:extLst>
            </p:cNvPr>
            <p:cNvSpPr/>
            <p:nvPr/>
          </p:nvSpPr>
          <p:spPr>
            <a:xfrm>
              <a:off x="126125" y="956448"/>
              <a:ext cx="2858810" cy="3615561"/>
            </a:xfrm>
            <a:prstGeom prst="roundRect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69BC8837-0F71-1A16-36EA-B63E84A96933}"/>
              </a:ext>
            </a:extLst>
          </p:cNvPr>
          <p:cNvGrpSpPr/>
          <p:nvPr/>
        </p:nvGrpSpPr>
        <p:grpSpPr>
          <a:xfrm>
            <a:off x="3126816" y="961704"/>
            <a:ext cx="2858810" cy="3615561"/>
            <a:chOff x="3126816" y="961704"/>
            <a:chExt cx="2858810" cy="3615561"/>
          </a:xfrm>
        </p:grpSpPr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C6EB1A71-23F0-27DA-8147-0D4F4FE3181A}"/>
                </a:ext>
              </a:extLst>
            </p:cNvPr>
            <p:cNvSpPr txBox="1"/>
            <p:nvPr/>
          </p:nvSpPr>
          <p:spPr>
            <a:xfrm>
              <a:off x="4132466" y="995231"/>
              <a:ext cx="8002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仕事</a:t>
              </a:r>
            </a:p>
          </p:txBody>
        </p:sp>
        <p:sp>
          <p:nvSpPr>
            <p:cNvPr id="9" name="四角形: 角を丸くする 8">
              <a:extLst>
                <a:ext uri="{FF2B5EF4-FFF2-40B4-BE49-F238E27FC236}">
                  <a16:creationId xmlns:a16="http://schemas.microsoft.com/office/drawing/2014/main" id="{CD54458B-8E42-0F84-7966-EB24C1A6BDFB}"/>
                </a:ext>
              </a:extLst>
            </p:cNvPr>
            <p:cNvSpPr/>
            <p:nvPr/>
          </p:nvSpPr>
          <p:spPr>
            <a:xfrm>
              <a:off x="3126816" y="961704"/>
              <a:ext cx="2858810" cy="3615561"/>
            </a:xfrm>
            <a:prstGeom prst="roundRect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8327003D-FFE8-03C6-12E9-A252129C2DA5}"/>
              </a:ext>
            </a:extLst>
          </p:cNvPr>
          <p:cNvGrpSpPr/>
          <p:nvPr/>
        </p:nvGrpSpPr>
        <p:grpSpPr>
          <a:xfrm>
            <a:off x="6227356" y="961702"/>
            <a:ext cx="2858810" cy="3615561"/>
            <a:chOff x="6227356" y="961702"/>
            <a:chExt cx="2858810" cy="3615561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D6EBB136-7FB7-D554-28A9-5CD6EADF83E3}"/>
                </a:ext>
              </a:extLst>
            </p:cNvPr>
            <p:cNvSpPr txBox="1"/>
            <p:nvPr/>
          </p:nvSpPr>
          <p:spPr>
            <a:xfrm>
              <a:off x="7241626" y="1103596"/>
              <a:ext cx="8002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財</a:t>
              </a:r>
              <a:r>
                <a:rPr kumimoji="1" lang="ja-JP" altLang="en-US" sz="2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産</a:t>
              </a:r>
            </a:p>
          </p:txBody>
        </p:sp>
        <p:sp>
          <p:nvSpPr>
            <p:cNvPr id="10" name="四角形: 角を丸くする 9">
              <a:extLst>
                <a:ext uri="{FF2B5EF4-FFF2-40B4-BE49-F238E27FC236}">
                  <a16:creationId xmlns:a16="http://schemas.microsoft.com/office/drawing/2014/main" id="{E8575B78-0EFE-5129-DB99-0D3754C309BF}"/>
                </a:ext>
              </a:extLst>
            </p:cNvPr>
            <p:cNvSpPr/>
            <p:nvPr/>
          </p:nvSpPr>
          <p:spPr>
            <a:xfrm>
              <a:off x="6227356" y="961702"/>
              <a:ext cx="2858810" cy="3615561"/>
            </a:xfrm>
            <a:prstGeom prst="roundRect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7921E016-7922-E933-9227-221E971061A4}"/>
              </a:ext>
            </a:extLst>
          </p:cNvPr>
          <p:cNvGrpSpPr/>
          <p:nvPr/>
        </p:nvGrpSpPr>
        <p:grpSpPr>
          <a:xfrm>
            <a:off x="9222796" y="972216"/>
            <a:ext cx="2858810" cy="3615561"/>
            <a:chOff x="9222796" y="972216"/>
            <a:chExt cx="2858810" cy="3615561"/>
          </a:xfrm>
        </p:grpSpPr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EB4C8D22-949E-B651-5D20-624254E83D67}"/>
                </a:ext>
              </a:extLst>
            </p:cNvPr>
            <p:cNvSpPr txBox="1"/>
            <p:nvPr/>
          </p:nvSpPr>
          <p:spPr>
            <a:xfrm>
              <a:off x="9879725" y="1103596"/>
              <a:ext cx="17572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趣味・楽しみ</a:t>
              </a:r>
            </a:p>
          </p:txBody>
        </p:sp>
        <p:sp>
          <p:nvSpPr>
            <p:cNvPr id="11" name="四角形: 角を丸くする 10">
              <a:extLst>
                <a:ext uri="{FF2B5EF4-FFF2-40B4-BE49-F238E27FC236}">
                  <a16:creationId xmlns:a16="http://schemas.microsoft.com/office/drawing/2014/main" id="{FE4EE211-A3B7-01F8-EF7F-30E6F003745A}"/>
                </a:ext>
              </a:extLst>
            </p:cNvPr>
            <p:cNvSpPr/>
            <p:nvPr/>
          </p:nvSpPr>
          <p:spPr>
            <a:xfrm>
              <a:off x="9222796" y="972216"/>
              <a:ext cx="2858810" cy="3615561"/>
            </a:xfrm>
            <a:prstGeom prst="roundRect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" name="二等辺三角形 11">
            <a:extLst>
              <a:ext uri="{FF2B5EF4-FFF2-40B4-BE49-F238E27FC236}">
                <a16:creationId xmlns:a16="http://schemas.microsoft.com/office/drawing/2014/main" id="{3A687874-4E44-76AA-E621-326E0D9E13F3}"/>
              </a:ext>
            </a:extLst>
          </p:cNvPr>
          <p:cNvSpPr/>
          <p:nvPr/>
        </p:nvSpPr>
        <p:spPr>
          <a:xfrm rot="10800000">
            <a:off x="790894" y="4716527"/>
            <a:ext cx="10602323" cy="417786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D426FED-1B8F-EA8E-8249-67ABA7940ADE}"/>
              </a:ext>
            </a:extLst>
          </p:cNvPr>
          <p:cNvSpPr/>
          <p:nvPr/>
        </p:nvSpPr>
        <p:spPr>
          <a:xfrm>
            <a:off x="126125" y="5328754"/>
            <a:ext cx="11866178" cy="136108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33D2358B-A3C5-E996-5D5C-DCFC296CD503}"/>
              </a:ext>
            </a:extLst>
          </p:cNvPr>
          <p:cNvSpPr/>
          <p:nvPr/>
        </p:nvSpPr>
        <p:spPr>
          <a:xfrm>
            <a:off x="6856849" y="95780"/>
            <a:ext cx="1566041" cy="33514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57EC4B7-4A03-EA9A-1F67-D2B0A47600AD}"/>
              </a:ext>
            </a:extLst>
          </p:cNvPr>
          <p:cNvSpPr/>
          <p:nvPr/>
        </p:nvSpPr>
        <p:spPr>
          <a:xfrm>
            <a:off x="6856848" y="528620"/>
            <a:ext cx="1566041" cy="33514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6E6B5EF-253F-7E95-14EC-0C1C71435168}"/>
              </a:ext>
            </a:extLst>
          </p:cNvPr>
          <p:cNvSpPr txBox="1"/>
          <p:nvPr/>
        </p:nvSpPr>
        <p:spPr>
          <a:xfrm>
            <a:off x="8498861" y="63297"/>
            <a:ext cx="16962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実現したいこと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D2F8193-F45E-2F0D-06A3-CE9E3386D300}"/>
              </a:ext>
            </a:extLst>
          </p:cNvPr>
          <p:cNvSpPr txBox="1"/>
          <p:nvPr/>
        </p:nvSpPr>
        <p:spPr>
          <a:xfrm>
            <a:off x="8498861" y="491013"/>
            <a:ext cx="12971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心配なこと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588CA96C-7685-5090-027D-BEF3F3C90F4E}"/>
              </a:ext>
            </a:extLst>
          </p:cNvPr>
          <p:cNvSpPr/>
          <p:nvPr/>
        </p:nvSpPr>
        <p:spPr>
          <a:xfrm>
            <a:off x="310026" y="1621020"/>
            <a:ext cx="2575060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08BEB4A2-3670-0016-4A0F-357271B09CC9}"/>
              </a:ext>
            </a:extLst>
          </p:cNvPr>
          <p:cNvSpPr/>
          <p:nvPr/>
        </p:nvSpPr>
        <p:spPr>
          <a:xfrm>
            <a:off x="314923" y="2162845"/>
            <a:ext cx="2575060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648C3E6E-EF80-09D9-D3B4-3231D24D5B56}"/>
              </a:ext>
            </a:extLst>
          </p:cNvPr>
          <p:cNvSpPr/>
          <p:nvPr/>
        </p:nvSpPr>
        <p:spPr>
          <a:xfrm>
            <a:off x="310026" y="2687969"/>
            <a:ext cx="257506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D30EAD6-165D-9DF4-4834-E6011F1C9E2C}"/>
              </a:ext>
            </a:extLst>
          </p:cNvPr>
          <p:cNvSpPr/>
          <p:nvPr/>
        </p:nvSpPr>
        <p:spPr>
          <a:xfrm>
            <a:off x="289729" y="3218198"/>
            <a:ext cx="257506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1DC0EAC-4A64-6EE0-EC3F-668651C46914}"/>
              </a:ext>
            </a:extLst>
          </p:cNvPr>
          <p:cNvSpPr txBox="1"/>
          <p:nvPr/>
        </p:nvSpPr>
        <p:spPr>
          <a:xfrm>
            <a:off x="78498" y="4895610"/>
            <a:ext cx="1657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思いの分析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F51FE399-8657-1CDA-ED03-64E1A72E0050}"/>
              </a:ext>
            </a:extLst>
          </p:cNvPr>
          <p:cNvSpPr txBox="1"/>
          <p:nvPr/>
        </p:nvSpPr>
        <p:spPr>
          <a:xfrm>
            <a:off x="6060002" y="5322014"/>
            <a:ext cx="107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心配なこと</a:t>
            </a: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CB76E6A6-BB88-13F8-1987-A818E98DD722}"/>
              </a:ext>
            </a:extLst>
          </p:cNvPr>
          <p:cNvSpPr/>
          <p:nvPr/>
        </p:nvSpPr>
        <p:spPr>
          <a:xfrm>
            <a:off x="219930" y="5664820"/>
            <a:ext cx="5671120" cy="92557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CFECDE95-1A5E-3DEB-EFED-9C242DB2DF67}"/>
              </a:ext>
            </a:extLst>
          </p:cNvPr>
          <p:cNvSpPr/>
          <p:nvPr/>
        </p:nvSpPr>
        <p:spPr>
          <a:xfrm>
            <a:off x="6164552" y="5690576"/>
            <a:ext cx="5559478" cy="9220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9B6BD447-D8CE-43CC-463B-FCE84D53A883}"/>
              </a:ext>
            </a:extLst>
          </p:cNvPr>
          <p:cNvSpPr txBox="1"/>
          <p:nvPr/>
        </p:nvSpPr>
        <p:spPr>
          <a:xfrm>
            <a:off x="253727" y="5337365"/>
            <a:ext cx="13933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実現したい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こと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A008A699-05E7-6987-ABE1-AD3D907A4D4D}"/>
              </a:ext>
            </a:extLst>
          </p:cNvPr>
          <p:cNvSpPr txBox="1"/>
          <p:nvPr/>
        </p:nvSpPr>
        <p:spPr>
          <a:xfrm>
            <a:off x="287632" y="5731018"/>
            <a:ext cx="19239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　</a:t>
            </a:r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家族との生活</a:t>
            </a:r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事業承継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　</a:t>
            </a:r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財産管理</a:t>
            </a:r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0B02919F-48C6-D2DF-79A1-930C47205D69}"/>
              </a:ext>
            </a:extLst>
          </p:cNvPr>
          <p:cNvSpPr txBox="1"/>
          <p:nvPr/>
        </p:nvSpPr>
        <p:spPr>
          <a:xfrm>
            <a:off x="6421485" y="5664303"/>
            <a:ext cx="17716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　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健康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　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家族との生活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　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事業承継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　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税金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44CEECB0-5D2D-59D3-4499-A2A40E555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4632-7C7B-4242-B03F-D6BE0A2C4B79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pic>
        <p:nvPicPr>
          <p:cNvPr id="27" name="図 26">
            <a:extLst>
              <a:ext uri="{FF2B5EF4-FFF2-40B4-BE49-F238E27FC236}">
                <a16:creationId xmlns:a16="http://schemas.microsoft.com/office/drawing/2014/main" id="{CF48D1F3-6BE5-8099-ADC9-8DF8187A99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1345" y="47425"/>
            <a:ext cx="1103472" cy="768163"/>
          </a:xfrm>
          <a:prstGeom prst="rect">
            <a:avLst/>
          </a:prstGeom>
        </p:spPr>
      </p:pic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166D91AC-FC7F-81DD-FB25-5AB5C5CF8F0C}"/>
              </a:ext>
            </a:extLst>
          </p:cNvPr>
          <p:cNvSpPr/>
          <p:nvPr/>
        </p:nvSpPr>
        <p:spPr>
          <a:xfrm>
            <a:off x="274864" y="3760887"/>
            <a:ext cx="257506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36C2485D-8D9B-786C-B7B8-BB61E1AA062F}"/>
              </a:ext>
            </a:extLst>
          </p:cNvPr>
          <p:cNvSpPr/>
          <p:nvPr/>
        </p:nvSpPr>
        <p:spPr>
          <a:xfrm>
            <a:off x="3239079" y="1628457"/>
            <a:ext cx="2575060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178605C9-1D7A-2C74-27D3-C47A9B98F3FD}"/>
              </a:ext>
            </a:extLst>
          </p:cNvPr>
          <p:cNvSpPr/>
          <p:nvPr/>
        </p:nvSpPr>
        <p:spPr>
          <a:xfrm>
            <a:off x="3243976" y="2170282"/>
            <a:ext cx="2575060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B613F90B-D021-2023-83C8-BCDA99A67AEE}"/>
              </a:ext>
            </a:extLst>
          </p:cNvPr>
          <p:cNvSpPr/>
          <p:nvPr/>
        </p:nvSpPr>
        <p:spPr>
          <a:xfrm>
            <a:off x="3239079" y="2695406"/>
            <a:ext cx="257506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C586979E-109F-7A1E-8CF9-5214FA766FB9}"/>
              </a:ext>
            </a:extLst>
          </p:cNvPr>
          <p:cNvSpPr/>
          <p:nvPr/>
        </p:nvSpPr>
        <p:spPr>
          <a:xfrm>
            <a:off x="3218782" y="3225635"/>
            <a:ext cx="257506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A2A21E1B-4349-4433-A657-709D773381A3}"/>
              </a:ext>
            </a:extLst>
          </p:cNvPr>
          <p:cNvSpPr/>
          <p:nvPr/>
        </p:nvSpPr>
        <p:spPr>
          <a:xfrm>
            <a:off x="3203917" y="3768324"/>
            <a:ext cx="257506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37CA4295-D8FC-A3F8-7DA8-B617FF9F6EE9}"/>
              </a:ext>
            </a:extLst>
          </p:cNvPr>
          <p:cNvSpPr/>
          <p:nvPr/>
        </p:nvSpPr>
        <p:spPr>
          <a:xfrm>
            <a:off x="6346550" y="1647045"/>
            <a:ext cx="2575060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8BDFB723-F8FA-50D3-3726-4D2842C95E9E}"/>
              </a:ext>
            </a:extLst>
          </p:cNvPr>
          <p:cNvSpPr/>
          <p:nvPr/>
        </p:nvSpPr>
        <p:spPr>
          <a:xfrm>
            <a:off x="6351447" y="2188870"/>
            <a:ext cx="2575060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C9EC58D9-9487-0038-656E-C9003345259A}"/>
              </a:ext>
            </a:extLst>
          </p:cNvPr>
          <p:cNvSpPr/>
          <p:nvPr/>
        </p:nvSpPr>
        <p:spPr>
          <a:xfrm>
            <a:off x="6346550" y="2713994"/>
            <a:ext cx="257506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55A9692B-88CE-93AD-BA91-36E13273E0F1}"/>
              </a:ext>
            </a:extLst>
          </p:cNvPr>
          <p:cNvSpPr/>
          <p:nvPr/>
        </p:nvSpPr>
        <p:spPr>
          <a:xfrm>
            <a:off x="6326253" y="3244223"/>
            <a:ext cx="257506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E8B754C9-3769-6003-407B-2313FAE87423}"/>
              </a:ext>
            </a:extLst>
          </p:cNvPr>
          <p:cNvSpPr/>
          <p:nvPr/>
        </p:nvSpPr>
        <p:spPr>
          <a:xfrm>
            <a:off x="6311388" y="3786912"/>
            <a:ext cx="257506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214EEC07-7EFA-E236-A29A-8E86F955EE15}"/>
              </a:ext>
            </a:extLst>
          </p:cNvPr>
          <p:cNvSpPr/>
          <p:nvPr/>
        </p:nvSpPr>
        <p:spPr>
          <a:xfrm>
            <a:off x="9309059" y="1676784"/>
            <a:ext cx="2575060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9EA9945F-6DAF-5190-6F5B-D8D98537CC51}"/>
              </a:ext>
            </a:extLst>
          </p:cNvPr>
          <p:cNvSpPr/>
          <p:nvPr/>
        </p:nvSpPr>
        <p:spPr>
          <a:xfrm>
            <a:off x="9313956" y="2218609"/>
            <a:ext cx="2575060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A33AE80C-7DF0-2F14-3697-A781AFADF0C9}"/>
              </a:ext>
            </a:extLst>
          </p:cNvPr>
          <p:cNvSpPr/>
          <p:nvPr/>
        </p:nvSpPr>
        <p:spPr>
          <a:xfrm>
            <a:off x="9309059" y="2743733"/>
            <a:ext cx="257506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406BF815-8E64-74CF-9B85-4A62F6A9032E}"/>
              </a:ext>
            </a:extLst>
          </p:cNvPr>
          <p:cNvSpPr/>
          <p:nvPr/>
        </p:nvSpPr>
        <p:spPr>
          <a:xfrm>
            <a:off x="9288762" y="3273962"/>
            <a:ext cx="257506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54FA5378-48AA-7AD4-F5D3-6A272364F6B0}"/>
              </a:ext>
            </a:extLst>
          </p:cNvPr>
          <p:cNvSpPr/>
          <p:nvPr/>
        </p:nvSpPr>
        <p:spPr>
          <a:xfrm>
            <a:off x="9273897" y="3816651"/>
            <a:ext cx="257506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3383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39200F2-D320-3838-EADF-356453DD3805}"/>
              </a:ext>
            </a:extLst>
          </p:cNvPr>
          <p:cNvSpPr txBox="1"/>
          <p:nvPr/>
        </p:nvSpPr>
        <p:spPr>
          <a:xfrm>
            <a:off x="121038" y="46154"/>
            <a:ext cx="39228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事実</a:t>
            </a:r>
            <a:r>
              <a:rPr kumimoji="1"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　の整理と分析</a:t>
            </a:r>
          </a:p>
        </p:txBody>
      </p:sp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F697802B-3491-C99A-D082-44FC5BE6B32A}"/>
              </a:ext>
            </a:extLst>
          </p:cNvPr>
          <p:cNvGrpSpPr/>
          <p:nvPr/>
        </p:nvGrpSpPr>
        <p:grpSpPr>
          <a:xfrm>
            <a:off x="436488" y="1271915"/>
            <a:ext cx="4258889" cy="1958885"/>
            <a:chOff x="758360" y="1090775"/>
            <a:chExt cx="4258889" cy="1958885"/>
          </a:xfrm>
        </p:grpSpPr>
        <p:sp>
          <p:nvSpPr>
            <p:cNvPr id="8" name="楕円 7">
              <a:extLst>
                <a:ext uri="{FF2B5EF4-FFF2-40B4-BE49-F238E27FC236}">
                  <a16:creationId xmlns:a16="http://schemas.microsoft.com/office/drawing/2014/main" id="{54362639-B300-8463-7184-958215D6710C}"/>
                </a:ext>
              </a:extLst>
            </p:cNvPr>
            <p:cNvSpPr/>
            <p:nvPr/>
          </p:nvSpPr>
          <p:spPr>
            <a:xfrm>
              <a:off x="3356658" y="1090775"/>
              <a:ext cx="1017727" cy="76878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0" name="グループ化 29">
              <a:extLst>
                <a:ext uri="{FF2B5EF4-FFF2-40B4-BE49-F238E27FC236}">
                  <a16:creationId xmlns:a16="http://schemas.microsoft.com/office/drawing/2014/main" id="{4E05B4B3-CB3A-A19D-14B8-9780D978FA3F}"/>
                </a:ext>
              </a:extLst>
            </p:cNvPr>
            <p:cNvGrpSpPr/>
            <p:nvPr/>
          </p:nvGrpSpPr>
          <p:grpSpPr>
            <a:xfrm>
              <a:off x="1485674" y="1093074"/>
              <a:ext cx="1200970" cy="649344"/>
              <a:chOff x="1485674" y="1093074"/>
              <a:chExt cx="1200970" cy="649344"/>
            </a:xfrm>
          </p:grpSpPr>
          <p:sp>
            <p:nvSpPr>
              <p:cNvPr id="3" name="正方形/長方形 2">
                <a:extLst>
                  <a:ext uri="{FF2B5EF4-FFF2-40B4-BE49-F238E27FC236}">
                    <a16:creationId xmlns:a16="http://schemas.microsoft.com/office/drawing/2014/main" id="{03C6DC6E-D8AE-F003-7AD1-5735229881A7}"/>
                  </a:ext>
                </a:extLst>
              </p:cNvPr>
              <p:cNvSpPr/>
              <p:nvPr/>
            </p:nvSpPr>
            <p:spPr>
              <a:xfrm>
                <a:off x="1485674" y="1093074"/>
                <a:ext cx="1200970" cy="64934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DC3E0DE5-A3BE-FE39-BE5F-70DE954E62CD}"/>
                  </a:ext>
                </a:extLst>
              </p:cNvPr>
              <p:cNvSpPr txBox="1"/>
              <p:nvPr/>
            </p:nvSpPr>
            <p:spPr>
              <a:xfrm>
                <a:off x="1485674" y="1156137"/>
                <a:ext cx="1194558" cy="523220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【</a:t>
                </a:r>
                <a:r>
                  <a:rPr kumimoji="1" lang="ja-JP" altLang="en-US" sz="140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ご本人</a:t>
                </a:r>
                <a:r>
                  <a:rPr kumimoji="1" lang="en-US" altLang="ja-JP" sz="140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】</a:t>
                </a:r>
              </a:p>
              <a:p>
                <a:r>
                  <a:rPr kumimoji="1" lang="ja-JP" altLang="en-US" sz="140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　　　　　　様</a:t>
                </a:r>
                <a:endParaRPr kumimoji="1" lang="en-US" altLang="ja-JP" sz="1400" b="1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DC4093CA-FFC0-0596-9ECE-6250AD6F9B78}"/>
                </a:ext>
              </a:extLst>
            </p:cNvPr>
            <p:cNvSpPr txBox="1"/>
            <p:nvPr/>
          </p:nvSpPr>
          <p:spPr>
            <a:xfrm>
              <a:off x="3459828" y="1340632"/>
              <a:ext cx="8386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　　</a:t>
              </a:r>
              <a:r>
                <a:rPr kumimoji="1"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様</a:t>
              </a:r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829DC730-7BAB-2F4A-EA5A-967B6A306F25}"/>
                </a:ext>
              </a:extLst>
            </p:cNvPr>
            <p:cNvSpPr/>
            <p:nvPr/>
          </p:nvSpPr>
          <p:spPr>
            <a:xfrm>
              <a:off x="758360" y="2364828"/>
              <a:ext cx="954515" cy="46776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A0AB7581-F319-5BCA-5ED3-666F760576FB}"/>
                </a:ext>
              </a:extLst>
            </p:cNvPr>
            <p:cNvSpPr/>
            <p:nvPr/>
          </p:nvSpPr>
          <p:spPr>
            <a:xfrm>
              <a:off x="4028854" y="2385848"/>
              <a:ext cx="984830" cy="46776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楕円 9">
              <a:extLst>
                <a:ext uri="{FF2B5EF4-FFF2-40B4-BE49-F238E27FC236}">
                  <a16:creationId xmlns:a16="http://schemas.microsoft.com/office/drawing/2014/main" id="{67A3C79D-8A26-99E2-BB6E-E150AD2D0912}"/>
                </a:ext>
              </a:extLst>
            </p:cNvPr>
            <p:cNvSpPr/>
            <p:nvPr/>
          </p:nvSpPr>
          <p:spPr>
            <a:xfrm>
              <a:off x="2760216" y="2400767"/>
              <a:ext cx="983655" cy="64889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3D83459D-C4B7-442A-0737-C36AA476939A}"/>
                </a:ext>
              </a:extLst>
            </p:cNvPr>
            <p:cNvSpPr/>
            <p:nvPr/>
          </p:nvSpPr>
          <p:spPr>
            <a:xfrm>
              <a:off x="2094052" y="2588202"/>
              <a:ext cx="239245" cy="218144"/>
            </a:xfrm>
            <a:prstGeom prst="rect">
              <a:avLst/>
            </a:prstGeom>
            <a:noFill/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7010E533-8E4C-4E5E-86CF-F5FF023065DD}"/>
                </a:ext>
              </a:extLst>
            </p:cNvPr>
            <p:cNvCxnSpPr>
              <a:cxnSpLocks/>
            </p:cNvCxnSpPr>
            <p:nvPr/>
          </p:nvCxnSpPr>
          <p:spPr>
            <a:xfrm>
              <a:off x="2686644" y="1421555"/>
              <a:ext cx="651641" cy="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B67CCD94-428B-02AD-3660-938C7A6D9C0D}"/>
                </a:ext>
              </a:extLst>
            </p:cNvPr>
            <p:cNvSpPr txBox="1"/>
            <p:nvPr/>
          </p:nvSpPr>
          <p:spPr>
            <a:xfrm>
              <a:off x="834279" y="2450687"/>
              <a:ext cx="8386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様</a:t>
              </a:r>
              <a:endPara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DF3890EF-2E98-FAA1-EB07-9CFD50EFBB63}"/>
                </a:ext>
              </a:extLst>
            </p:cNvPr>
            <p:cNvSpPr txBox="1"/>
            <p:nvPr/>
          </p:nvSpPr>
          <p:spPr>
            <a:xfrm>
              <a:off x="2770609" y="2556941"/>
              <a:ext cx="8386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様</a:t>
              </a:r>
              <a:endPara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3374C972-8776-FA7B-B9BE-07E69C7F0C42}"/>
                </a:ext>
              </a:extLst>
            </p:cNvPr>
            <p:cNvSpPr txBox="1"/>
            <p:nvPr/>
          </p:nvSpPr>
          <p:spPr>
            <a:xfrm>
              <a:off x="4095760" y="2461587"/>
              <a:ext cx="9214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　　</a:t>
              </a:r>
              <a:r>
                <a:rPr kumimoji="1"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様</a:t>
              </a:r>
            </a:p>
          </p:txBody>
        </p:sp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C2A45E1E-7D4D-13F4-207C-B2D28824C9CD}"/>
                </a:ext>
              </a:extLst>
            </p:cNvPr>
            <p:cNvCxnSpPr>
              <a:cxnSpLocks/>
            </p:cNvCxnSpPr>
            <p:nvPr/>
          </p:nvCxnSpPr>
          <p:spPr>
            <a:xfrm>
              <a:off x="2329966" y="2701244"/>
              <a:ext cx="440760" cy="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807A8D63-8E3A-490F-EE99-76B439EE20AF}"/>
                </a:ext>
              </a:extLst>
            </p:cNvPr>
            <p:cNvCxnSpPr>
              <a:cxnSpLocks/>
            </p:cNvCxnSpPr>
            <p:nvPr/>
          </p:nvCxnSpPr>
          <p:spPr>
            <a:xfrm>
              <a:off x="1209944" y="2109978"/>
              <a:ext cx="3393587" cy="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6484B1FE-6EF8-A95E-A23C-AA3734DF0BA0}"/>
                </a:ext>
              </a:extLst>
            </p:cNvPr>
            <p:cNvCxnSpPr/>
            <p:nvPr/>
          </p:nvCxnSpPr>
          <p:spPr>
            <a:xfrm>
              <a:off x="4582511" y="2109978"/>
              <a:ext cx="0" cy="25485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4A957A62-1579-044A-2163-69D58023EE32}"/>
                </a:ext>
              </a:extLst>
            </p:cNvPr>
            <p:cNvCxnSpPr>
              <a:cxnSpLocks/>
              <a:endCxn id="10" idx="0"/>
            </p:cNvCxnSpPr>
            <p:nvPr/>
          </p:nvCxnSpPr>
          <p:spPr>
            <a:xfrm>
              <a:off x="3246032" y="2125747"/>
              <a:ext cx="6012" cy="27502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096DD913-1685-91E3-A3F5-CE41DD488C5B}"/>
                </a:ext>
              </a:extLst>
            </p:cNvPr>
            <p:cNvCxnSpPr/>
            <p:nvPr/>
          </p:nvCxnSpPr>
          <p:spPr>
            <a:xfrm>
              <a:off x="1224466" y="2104726"/>
              <a:ext cx="0" cy="25485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1357FE95-6378-5BA2-2BFD-6C18E485F8CC}"/>
                </a:ext>
              </a:extLst>
            </p:cNvPr>
            <p:cNvCxnSpPr>
              <a:cxnSpLocks/>
            </p:cNvCxnSpPr>
            <p:nvPr/>
          </p:nvCxnSpPr>
          <p:spPr>
            <a:xfrm>
              <a:off x="3012804" y="1422626"/>
              <a:ext cx="0" cy="68210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3F384E19-DC92-D3B1-F7C5-F75F6A51452A}"/>
              </a:ext>
            </a:extLst>
          </p:cNvPr>
          <p:cNvSpPr/>
          <p:nvPr/>
        </p:nvSpPr>
        <p:spPr>
          <a:xfrm>
            <a:off x="8652115" y="1295700"/>
            <a:ext cx="1428765" cy="10111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流動性資産</a:t>
            </a: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FDF3DCCA-1FF2-8CF5-7436-FE6FED4B7F52}"/>
              </a:ext>
            </a:extLst>
          </p:cNvPr>
          <p:cNvSpPr/>
          <p:nvPr/>
        </p:nvSpPr>
        <p:spPr>
          <a:xfrm>
            <a:off x="8640963" y="2308584"/>
            <a:ext cx="1439917" cy="1799980"/>
          </a:xfrm>
          <a:prstGeom prst="rect">
            <a:avLst/>
          </a:prstGeom>
          <a:solidFill>
            <a:srgbClr val="0070C0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固定性資産</a:t>
            </a: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3969595F-1D2D-29A6-D743-71D22D3C7083}"/>
              </a:ext>
            </a:extLst>
          </p:cNvPr>
          <p:cNvSpPr/>
          <p:nvPr/>
        </p:nvSpPr>
        <p:spPr>
          <a:xfrm>
            <a:off x="10094853" y="2738081"/>
            <a:ext cx="1439917" cy="13704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純資産</a:t>
            </a:r>
            <a:endParaRPr kumimoji="1"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相続税課税対象</a:t>
            </a:r>
            <a:endParaRPr kumimoji="1"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89D5EC9F-B93B-4200-ADD8-6E079DCD2A82}"/>
              </a:ext>
            </a:extLst>
          </p:cNvPr>
          <p:cNvSpPr txBox="1"/>
          <p:nvPr/>
        </p:nvSpPr>
        <p:spPr>
          <a:xfrm>
            <a:off x="8505562" y="781126"/>
            <a:ext cx="3565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個人財産のバランスシート（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B/S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9F2D6313-F085-2A17-A388-E0B20837AE40}"/>
              </a:ext>
            </a:extLst>
          </p:cNvPr>
          <p:cNvSpPr txBox="1"/>
          <p:nvPr/>
        </p:nvSpPr>
        <p:spPr>
          <a:xfrm>
            <a:off x="5457271" y="777086"/>
            <a:ext cx="1781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個人財産の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内訳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AAFB245C-7B0A-07AE-EBB4-B433A9DF019D}"/>
              </a:ext>
            </a:extLst>
          </p:cNvPr>
          <p:cNvSpPr txBox="1"/>
          <p:nvPr/>
        </p:nvSpPr>
        <p:spPr>
          <a:xfrm>
            <a:off x="4868812" y="3755010"/>
            <a:ext cx="22204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＊　自社株式は、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準固定性資産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B00445A0-AFAD-EF82-77A0-ED14CDDF9AF2}"/>
              </a:ext>
            </a:extLst>
          </p:cNvPr>
          <p:cNvSpPr txBox="1"/>
          <p:nvPr/>
        </p:nvSpPr>
        <p:spPr>
          <a:xfrm>
            <a:off x="2442428" y="790228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家系図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9C0A7CE7-E2A0-2927-A3B3-FA2A20AD06FB}"/>
              </a:ext>
            </a:extLst>
          </p:cNvPr>
          <p:cNvSpPr txBox="1"/>
          <p:nvPr/>
        </p:nvSpPr>
        <p:spPr>
          <a:xfrm>
            <a:off x="453218" y="3460682"/>
            <a:ext cx="4570482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●相続税課税対象資産額：●●●●●万円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（生命保険非課税枠：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2000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万円）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●相続税の総額：●●●●万円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（配偶者税額軽減していない）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7" name="二等辺三角形 66">
            <a:extLst>
              <a:ext uri="{FF2B5EF4-FFF2-40B4-BE49-F238E27FC236}">
                <a16:creationId xmlns:a16="http://schemas.microsoft.com/office/drawing/2014/main" id="{927E872C-798F-54CC-F231-BEB245D21755}"/>
              </a:ext>
            </a:extLst>
          </p:cNvPr>
          <p:cNvSpPr/>
          <p:nvPr/>
        </p:nvSpPr>
        <p:spPr>
          <a:xfrm rot="10800000">
            <a:off x="803260" y="4619804"/>
            <a:ext cx="10602323" cy="417786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17E92E30-2F5B-8813-2226-BCF49C971D38}"/>
              </a:ext>
            </a:extLst>
          </p:cNvPr>
          <p:cNvSpPr/>
          <p:nvPr/>
        </p:nvSpPr>
        <p:spPr>
          <a:xfrm>
            <a:off x="126125" y="5152285"/>
            <a:ext cx="11866178" cy="1569189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1230FF24-D45C-787F-C574-165FF38421D8}"/>
              </a:ext>
            </a:extLst>
          </p:cNvPr>
          <p:cNvSpPr txBox="1"/>
          <p:nvPr/>
        </p:nvSpPr>
        <p:spPr>
          <a:xfrm>
            <a:off x="124218" y="4695724"/>
            <a:ext cx="16979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事実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の分析</a:t>
            </a: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0BBD5551-406B-97ED-C84B-9D08C2CDAD22}"/>
              </a:ext>
            </a:extLst>
          </p:cNvPr>
          <p:cNvSpPr txBox="1"/>
          <p:nvPr/>
        </p:nvSpPr>
        <p:spPr>
          <a:xfrm>
            <a:off x="157286" y="5168817"/>
            <a:ext cx="41549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①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③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④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⑤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00D08BC-0761-60FD-C61F-63F9720FA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4632-7C7B-4242-B03F-D6BE0A2C4B79}" type="slidenum">
              <a:rPr kumimoji="1" lang="ja-JP" altLang="en-US" smtClean="0"/>
              <a:t>5</a:t>
            </a:fld>
            <a:endParaRPr kumimoji="1" lang="ja-JP" altLang="en-US"/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FD591CCD-4C1F-8C2F-1E4B-84BF6274A7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3841" y="25015"/>
            <a:ext cx="1104455" cy="772096"/>
          </a:xfrm>
          <a:prstGeom prst="rect">
            <a:avLst/>
          </a:prstGeom>
        </p:spPr>
      </p:pic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12E1C08-52EF-2FFC-0DE9-45CD7CA45B1F}"/>
              </a:ext>
            </a:extLst>
          </p:cNvPr>
          <p:cNvSpPr txBox="1"/>
          <p:nvPr/>
        </p:nvSpPr>
        <p:spPr>
          <a:xfrm>
            <a:off x="4795713" y="3963601"/>
            <a:ext cx="3110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●流動性資産の比率は●●％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F05483A-9E7C-FA97-9B03-6C9E27E59617}"/>
              </a:ext>
            </a:extLst>
          </p:cNvPr>
          <p:cNvSpPr txBox="1"/>
          <p:nvPr/>
        </p:nvSpPr>
        <p:spPr>
          <a:xfrm>
            <a:off x="671285" y="3068485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後継者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6AE16A8-1D3E-389A-565A-912141110CC4}"/>
              </a:ext>
            </a:extLst>
          </p:cNvPr>
          <p:cNvSpPr/>
          <p:nvPr/>
        </p:nvSpPr>
        <p:spPr>
          <a:xfrm>
            <a:off x="10075755" y="1291985"/>
            <a:ext cx="1428765" cy="144609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負債</a:t>
            </a:r>
            <a:endParaRPr kumimoji="1"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2C6F652C-3CCA-DAF2-1D8F-010E49F896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6505" y="1101731"/>
            <a:ext cx="2549384" cy="2691392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DB44962-A0BC-EC3B-3A40-ED9C3D8EFD71}"/>
              </a:ext>
            </a:extLst>
          </p:cNvPr>
          <p:cNvSpPr txBox="1"/>
          <p:nvPr/>
        </p:nvSpPr>
        <p:spPr>
          <a:xfrm>
            <a:off x="4511401" y="196519"/>
            <a:ext cx="49696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Excel</a:t>
            </a:r>
            <a:r>
              <a:rPr kumimoji="1"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シート</a:t>
            </a:r>
            <a:r>
              <a:rPr kumimoji="1"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ひな型：財産の戦略デザインアウトプット作成用</a:t>
            </a:r>
            <a:r>
              <a:rPr kumimoji="1"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endParaRPr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作成したものを貼り付ける</a:t>
            </a:r>
            <a:endParaRPr kumimoji="1" lang="ja-JP" altLang="en-US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582AB9E-BCC8-1BC2-B4E8-56F5AC1F5F14}"/>
              </a:ext>
            </a:extLst>
          </p:cNvPr>
          <p:cNvSpPr txBox="1"/>
          <p:nvPr/>
        </p:nvSpPr>
        <p:spPr>
          <a:xfrm>
            <a:off x="8709475" y="4096583"/>
            <a:ext cx="30636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B/S</a:t>
            </a:r>
            <a:r>
              <a:rPr kumimoji="1"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はお客様より入手したものから</a:t>
            </a:r>
            <a:endParaRPr kumimoji="1"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比率を把握して枠の大きさを調整します</a:t>
            </a:r>
            <a:endParaRPr kumimoji="1"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3365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DD55312-2B07-A9BD-7012-BDFE8DA0D0F4}"/>
              </a:ext>
            </a:extLst>
          </p:cNvPr>
          <p:cNvSpPr txBox="1"/>
          <p:nvPr/>
        </p:nvSpPr>
        <p:spPr>
          <a:xfrm>
            <a:off x="121038" y="46154"/>
            <a:ext cx="39228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事実</a:t>
            </a:r>
            <a:r>
              <a:rPr kumimoji="1"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　の整理と分析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0733BE9-6062-8D78-5547-5A318E33500F}"/>
              </a:ext>
            </a:extLst>
          </p:cNvPr>
          <p:cNvSpPr txBox="1"/>
          <p:nvPr/>
        </p:nvSpPr>
        <p:spPr>
          <a:xfrm>
            <a:off x="1352466" y="758289"/>
            <a:ext cx="1696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会社の</a:t>
            </a:r>
            <a:r>
              <a:rPr kumimoji="1"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B/S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8158532-A6DA-46AE-F552-7AAE79508C6D}"/>
              </a:ext>
            </a:extLst>
          </p:cNvPr>
          <p:cNvSpPr txBox="1"/>
          <p:nvPr/>
        </p:nvSpPr>
        <p:spPr>
          <a:xfrm>
            <a:off x="6074633" y="743800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会社株主名簿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30D8AD8-27B3-5367-69FD-E7A51906E8DE}"/>
              </a:ext>
            </a:extLst>
          </p:cNvPr>
          <p:cNvSpPr txBox="1"/>
          <p:nvPr/>
        </p:nvSpPr>
        <p:spPr>
          <a:xfrm>
            <a:off x="10331608" y="737375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定款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84291430-7CA3-AC9A-00FC-A8BE42461687}"/>
              </a:ext>
            </a:extLst>
          </p:cNvPr>
          <p:cNvGrpSpPr/>
          <p:nvPr/>
        </p:nvGrpSpPr>
        <p:grpSpPr>
          <a:xfrm>
            <a:off x="360773" y="1282397"/>
            <a:ext cx="3683134" cy="3624146"/>
            <a:chOff x="643539" y="1984917"/>
            <a:chExt cx="3683134" cy="3624146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81B1FF57-3683-205B-D8E0-62F04F9C0F0D}"/>
                </a:ext>
              </a:extLst>
            </p:cNvPr>
            <p:cNvSpPr/>
            <p:nvPr/>
          </p:nvSpPr>
          <p:spPr>
            <a:xfrm>
              <a:off x="646771" y="1984917"/>
              <a:ext cx="1884556" cy="217448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39118716-C946-5B7C-080F-BC1C27E4480F}"/>
                </a:ext>
              </a:extLst>
            </p:cNvPr>
            <p:cNvSpPr/>
            <p:nvPr/>
          </p:nvSpPr>
          <p:spPr>
            <a:xfrm>
              <a:off x="643539" y="4155690"/>
              <a:ext cx="1887787" cy="1453373"/>
            </a:xfrm>
            <a:prstGeom prst="rect">
              <a:avLst/>
            </a:prstGeom>
            <a:solidFill>
              <a:srgbClr val="0070C0"/>
            </a:solidFill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A2828EE2-06ED-332D-A53E-ED218E66A014}"/>
                </a:ext>
              </a:extLst>
            </p:cNvPr>
            <p:cNvSpPr/>
            <p:nvPr/>
          </p:nvSpPr>
          <p:spPr>
            <a:xfrm>
              <a:off x="2527121" y="1989979"/>
              <a:ext cx="1799552" cy="141672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E9F5BD99-7642-C7D2-C50C-8CEBE84454F8}"/>
                </a:ext>
              </a:extLst>
            </p:cNvPr>
            <p:cNvSpPr/>
            <p:nvPr/>
          </p:nvSpPr>
          <p:spPr>
            <a:xfrm>
              <a:off x="2534558" y="3413619"/>
              <a:ext cx="1792115" cy="219544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B35A938A-0B7A-354C-ACAB-1C10EF7287A9}"/>
                </a:ext>
              </a:extLst>
            </p:cNvPr>
            <p:cNvSpPr txBox="1"/>
            <p:nvPr/>
          </p:nvSpPr>
          <p:spPr>
            <a:xfrm>
              <a:off x="881160" y="2874781"/>
              <a:ext cx="14157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流動資産</a:t>
              </a: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4CB19D14-7DD6-18EF-AAA0-4964C4CE84F0}"/>
                </a:ext>
              </a:extLst>
            </p:cNvPr>
            <p:cNvSpPr txBox="1"/>
            <p:nvPr/>
          </p:nvSpPr>
          <p:spPr>
            <a:xfrm>
              <a:off x="858858" y="4644851"/>
              <a:ext cx="14157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固定</a:t>
              </a:r>
              <a:r>
                <a:rPr kumimoji="1" lang="ja-JP" altLang="en-US" sz="2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資産</a:t>
              </a: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3BA252D9-3B39-D574-56B5-E248DFE87917}"/>
                </a:ext>
              </a:extLst>
            </p:cNvPr>
            <p:cNvSpPr txBox="1"/>
            <p:nvPr/>
          </p:nvSpPr>
          <p:spPr>
            <a:xfrm>
              <a:off x="3042965" y="2467506"/>
              <a:ext cx="8002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負債</a:t>
              </a: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BB8552EC-9212-1AE3-66C7-2019F7A1B2F0}"/>
                </a:ext>
              </a:extLst>
            </p:cNvPr>
            <p:cNvSpPr txBox="1"/>
            <p:nvPr/>
          </p:nvSpPr>
          <p:spPr>
            <a:xfrm>
              <a:off x="2933685" y="4369716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純資産</a:t>
              </a:r>
            </a:p>
          </p:txBody>
        </p:sp>
      </p:grp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9A41FA2-0680-960B-4966-83911E9F58AC}"/>
              </a:ext>
            </a:extLst>
          </p:cNvPr>
          <p:cNvSpPr txBox="1"/>
          <p:nvPr/>
        </p:nvSpPr>
        <p:spPr>
          <a:xfrm>
            <a:off x="374522" y="5157513"/>
            <a:ext cx="1800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資産合計　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●●●●●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B13957-870D-1755-641B-8E60C1485024}"/>
              </a:ext>
            </a:extLst>
          </p:cNvPr>
          <p:cNvSpPr txBox="1"/>
          <p:nvPr/>
        </p:nvSpPr>
        <p:spPr>
          <a:xfrm>
            <a:off x="2229490" y="5162720"/>
            <a:ext cx="1958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負債・純資産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合計　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●●●●●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6FCF3CE-DD73-BD9C-3A9B-BD37D9C0B1B9}"/>
              </a:ext>
            </a:extLst>
          </p:cNvPr>
          <p:cNvSpPr txBox="1"/>
          <p:nvPr/>
        </p:nvSpPr>
        <p:spPr>
          <a:xfrm>
            <a:off x="4241364" y="3731120"/>
            <a:ext cx="19896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種類株式の発行は、無し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9F92155-1BB7-7093-95A5-2A31C0E36A60}"/>
              </a:ext>
            </a:extLst>
          </p:cNvPr>
          <p:cNvSpPr txBox="1"/>
          <p:nvPr/>
        </p:nvSpPr>
        <p:spPr>
          <a:xfrm>
            <a:off x="4321589" y="169264"/>
            <a:ext cx="2768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会社に関する</a:t>
            </a:r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事実</a:t>
            </a:r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スライド番号プレースホルダー 23">
            <a:extLst>
              <a:ext uri="{FF2B5EF4-FFF2-40B4-BE49-F238E27FC236}">
                <a16:creationId xmlns:a16="http://schemas.microsoft.com/office/drawing/2014/main" id="{68EC0754-7A33-3CAB-81C3-7C3E5FFE7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4632-7C7B-4242-B03F-D6BE0A2C4B79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25" name="二等辺三角形 24">
            <a:extLst>
              <a:ext uri="{FF2B5EF4-FFF2-40B4-BE49-F238E27FC236}">
                <a16:creationId xmlns:a16="http://schemas.microsoft.com/office/drawing/2014/main" id="{48825B0F-20C4-2A5D-45EA-5E483472B0F7}"/>
              </a:ext>
            </a:extLst>
          </p:cNvPr>
          <p:cNvSpPr/>
          <p:nvPr/>
        </p:nvSpPr>
        <p:spPr>
          <a:xfrm rot="10800000">
            <a:off x="4364977" y="4042990"/>
            <a:ext cx="7172874" cy="505968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010C306E-8B97-71CF-FB2C-BD81AE94EEC9}"/>
              </a:ext>
            </a:extLst>
          </p:cNvPr>
          <p:cNvSpPr/>
          <p:nvPr/>
        </p:nvSpPr>
        <p:spPr>
          <a:xfrm>
            <a:off x="4232380" y="4900496"/>
            <a:ext cx="7721727" cy="1788239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78EAEB73-766C-6DA9-DC58-70AB93F1A60E}"/>
              </a:ext>
            </a:extLst>
          </p:cNvPr>
          <p:cNvSpPr txBox="1"/>
          <p:nvPr/>
        </p:nvSpPr>
        <p:spPr>
          <a:xfrm>
            <a:off x="4232380" y="4443570"/>
            <a:ext cx="16979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事実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の分析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FD07F921-4E6A-BA70-B7B8-614F1344F2E2}"/>
              </a:ext>
            </a:extLst>
          </p:cNvPr>
          <p:cNvSpPr txBox="1"/>
          <p:nvPr/>
        </p:nvSpPr>
        <p:spPr>
          <a:xfrm>
            <a:off x="4307067" y="4955310"/>
            <a:ext cx="38985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①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③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④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⑤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2F6526A6-631A-546D-1D48-CEEDC804F2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4992" y="47317"/>
            <a:ext cx="1104455" cy="772096"/>
          </a:xfrm>
          <a:prstGeom prst="rect">
            <a:avLst/>
          </a:prstGeom>
        </p:spPr>
      </p:pic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8C64D4FC-0E94-BB6F-F82F-C95C7BDF3876}"/>
              </a:ext>
            </a:extLst>
          </p:cNvPr>
          <p:cNvSpPr txBox="1"/>
          <p:nvPr/>
        </p:nvSpPr>
        <p:spPr>
          <a:xfrm>
            <a:off x="9489688" y="128239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8D041BCF-6C7C-BC7A-E3DC-D382E4A6F6B1}"/>
              </a:ext>
            </a:extLst>
          </p:cNvPr>
          <p:cNvSpPr/>
          <p:nvPr/>
        </p:nvSpPr>
        <p:spPr>
          <a:xfrm>
            <a:off x="9510208" y="1170950"/>
            <a:ext cx="2443900" cy="264965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ABA05FD6-1BF0-0757-1BC6-07CC9D574BFA}"/>
              </a:ext>
            </a:extLst>
          </p:cNvPr>
          <p:cNvSpPr txBox="1"/>
          <p:nvPr/>
        </p:nvSpPr>
        <p:spPr>
          <a:xfrm>
            <a:off x="9524710" y="1239088"/>
            <a:ext cx="41549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+mn-ea"/>
              </a:rPr>
              <a:t>①</a:t>
            </a:r>
            <a:endParaRPr kumimoji="1" lang="en-US" altLang="ja-JP" b="1" dirty="0">
              <a:latin typeface="+mn-ea"/>
            </a:endParaRPr>
          </a:p>
          <a:p>
            <a:r>
              <a:rPr lang="ja-JP" altLang="en-US" b="1" dirty="0">
                <a:latin typeface="+mn-ea"/>
              </a:rPr>
              <a:t>②</a:t>
            </a:r>
            <a:endParaRPr lang="en-US" altLang="ja-JP" b="1" dirty="0">
              <a:latin typeface="+mn-ea"/>
            </a:endParaRPr>
          </a:p>
          <a:p>
            <a:r>
              <a:rPr kumimoji="1" lang="ja-JP" altLang="en-US" b="1" dirty="0">
                <a:latin typeface="+mn-ea"/>
              </a:rPr>
              <a:t>③</a:t>
            </a:r>
            <a:endParaRPr kumimoji="1" lang="en-US" altLang="ja-JP" b="1" dirty="0">
              <a:latin typeface="+mn-ea"/>
            </a:endParaRPr>
          </a:p>
          <a:p>
            <a:r>
              <a:rPr lang="ja-JP" altLang="en-US" b="1" dirty="0">
                <a:latin typeface="+mn-ea"/>
              </a:rPr>
              <a:t>④</a:t>
            </a:r>
            <a:endParaRPr lang="en-US" altLang="ja-JP" b="1" dirty="0">
              <a:latin typeface="+mn-ea"/>
            </a:endParaRPr>
          </a:p>
          <a:p>
            <a:r>
              <a:rPr kumimoji="1" lang="ja-JP" altLang="en-US" b="1" dirty="0">
                <a:latin typeface="+mn-ea"/>
              </a:rPr>
              <a:t>⑤</a:t>
            </a: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414947E8-6979-873F-5EC7-F4BB1F0D6A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0867" y="1239087"/>
            <a:ext cx="5344387" cy="2122345"/>
          </a:xfrm>
          <a:prstGeom prst="rect">
            <a:avLst/>
          </a:prstGeom>
        </p:spPr>
      </p:pic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A53E55D-8B29-C6B2-5A30-E1179E5BEF27}"/>
              </a:ext>
            </a:extLst>
          </p:cNvPr>
          <p:cNvSpPr txBox="1"/>
          <p:nvPr/>
        </p:nvSpPr>
        <p:spPr>
          <a:xfrm>
            <a:off x="451632" y="5915426"/>
            <a:ext cx="30636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B/S</a:t>
            </a:r>
            <a:r>
              <a:rPr kumimoji="1"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はお客様より入手したものから</a:t>
            </a:r>
            <a:endParaRPr kumimoji="1"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比率を把握して枠の大きさを調整します</a:t>
            </a:r>
            <a:endParaRPr kumimoji="1"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3DAE97C-B5E7-B864-B3A4-97568B976CD6}"/>
              </a:ext>
            </a:extLst>
          </p:cNvPr>
          <p:cNvSpPr txBox="1"/>
          <p:nvPr/>
        </p:nvSpPr>
        <p:spPr>
          <a:xfrm>
            <a:off x="4300309" y="3257568"/>
            <a:ext cx="51267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Excel</a:t>
            </a:r>
            <a:r>
              <a:rPr kumimoji="1"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シート</a:t>
            </a:r>
            <a:r>
              <a:rPr kumimoji="1"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ひな型：財産の戦略デザインアウトプット作成用</a:t>
            </a:r>
            <a:r>
              <a:rPr kumimoji="1"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endParaRPr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作成したものを貼り付ける</a:t>
            </a:r>
            <a:endParaRPr kumimoji="1" lang="ja-JP" altLang="en-US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8241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49896EE-D301-6C7C-DB26-AF5AFE35F184}"/>
              </a:ext>
            </a:extLst>
          </p:cNvPr>
          <p:cNvSpPr/>
          <p:nvPr/>
        </p:nvSpPr>
        <p:spPr>
          <a:xfrm>
            <a:off x="335573" y="3526947"/>
            <a:ext cx="747901" cy="22251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59F07B5-12F4-D7C7-4B3F-A4DD803EDA58}"/>
              </a:ext>
            </a:extLst>
          </p:cNvPr>
          <p:cNvSpPr/>
          <p:nvPr/>
        </p:nvSpPr>
        <p:spPr>
          <a:xfrm>
            <a:off x="322616" y="1059366"/>
            <a:ext cx="747901" cy="22251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956C56B-BA3F-B2FF-6D8C-EFF8EE413FFE}"/>
              </a:ext>
            </a:extLst>
          </p:cNvPr>
          <p:cNvSpPr txBox="1"/>
          <p:nvPr/>
        </p:nvSpPr>
        <p:spPr>
          <a:xfrm>
            <a:off x="95490" y="132790"/>
            <a:ext cx="50642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整理と分析より推測した課題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CFFA27F-A6BA-D8F5-E307-0201CBF4D5A2}"/>
              </a:ext>
            </a:extLst>
          </p:cNvPr>
          <p:cNvSpPr txBox="1"/>
          <p:nvPr/>
        </p:nvSpPr>
        <p:spPr>
          <a:xfrm>
            <a:off x="400673" y="1753381"/>
            <a:ext cx="553998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短期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61343FC-89C4-9AF9-4A7D-961A8469FB32}"/>
              </a:ext>
            </a:extLst>
          </p:cNvPr>
          <p:cNvSpPr txBox="1"/>
          <p:nvPr/>
        </p:nvSpPr>
        <p:spPr>
          <a:xfrm>
            <a:off x="422975" y="3984147"/>
            <a:ext cx="553998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中・長期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FAAA44FA-4810-AD9C-5B33-E20C851980D8}"/>
              </a:ext>
            </a:extLst>
          </p:cNvPr>
          <p:cNvSpPr/>
          <p:nvPr/>
        </p:nvSpPr>
        <p:spPr>
          <a:xfrm>
            <a:off x="1317940" y="1059366"/>
            <a:ext cx="4583269" cy="2225172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F5B5B90-F179-822A-F3AB-1F278D2E25D3}"/>
              </a:ext>
            </a:extLst>
          </p:cNvPr>
          <p:cNvSpPr/>
          <p:nvPr/>
        </p:nvSpPr>
        <p:spPr>
          <a:xfrm>
            <a:off x="6544140" y="1066802"/>
            <a:ext cx="4583269" cy="2225172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00F9F033-1FC7-3BF8-6ED1-B60FB75D5621}"/>
              </a:ext>
            </a:extLst>
          </p:cNvPr>
          <p:cNvSpPr/>
          <p:nvPr/>
        </p:nvSpPr>
        <p:spPr>
          <a:xfrm>
            <a:off x="1314226" y="3520073"/>
            <a:ext cx="4583269" cy="2225172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96FF6C3D-BB94-1BBE-0695-CA6BF13C397F}"/>
              </a:ext>
            </a:extLst>
          </p:cNvPr>
          <p:cNvSpPr/>
          <p:nvPr/>
        </p:nvSpPr>
        <p:spPr>
          <a:xfrm>
            <a:off x="6518123" y="3527507"/>
            <a:ext cx="4583269" cy="2225172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スライド番号プレースホルダー 18">
            <a:extLst>
              <a:ext uri="{FF2B5EF4-FFF2-40B4-BE49-F238E27FC236}">
                <a16:creationId xmlns:a16="http://schemas.microsoft.com/office/drawing/2014/main" id="{4063BF3F-1C37-34C0-752D-1D521A0F2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4632-7C7B-4242-B03F-D6BE0A2C4B79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5492DF8-B30C-B914-139E-8C2BB2228CC0}"/>
              </a:ext>
            </a:extLst>
          </p:cNvPr>
          <p:cNvSpPr txBox="1"/>
          <p:nvPr/>
        </p:nvSpPr>
        <p:spPr>
          <a:xfrm>
            <a:off x="1320195" y="5988212"/>
            <a:ext cx="67169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上記の課題のうち、解決したいとお考えの課題をお選びください</a:t>
            </a: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C5AA43BC-5CB3-2AE3-9458-E3E2B582FF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4992" y="47317"/>
            <a:ext cx="1104455" cy="772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497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3B6B65F-C92E-E5C9-F3AF-712603085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4632-7C7B-4242-B03F-D6BE0A2C4B79}" type="slidenum">
              <a:rPr kumimoji="1" lang="ja-JP" altLang="en-US" smtClean="0"/>
              <a:t>8</a:t>
            </a:fld>
            <a:endParaRPr kumimoji="1" lang="ja-JP" altLang="en-US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34CE6145-ECEC-E4FF-C70F-4B27BD833B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3841" y="25015"/>
            <a:ext cx="1104455" cy="772096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6F1AD42-BB59-8ABD-8D3B-D92D3D1EA34D}"/>
              </a:ext>
            </a:extLst>
          </p:cNvPr>
          <p:cNvSpPr txBox="1"/>
          <p:nvPr/>
        </p:nvSpPr>
        <p:spPr>
          <a:xfrm>
            <a:off x="308472" y="212336"/>
            <a:ext cx="39388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課題解決のロードマップ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B849646-2EB8-90F1-7E5F-CF003D7D90CD}"/>
              </a:ext>
            </a:extLst>
          </p:cNvPr>
          <p:cNvSpPr txBox="1"/>
          <p:nvPr/>
        </p:nvSpPr>
        <p:spPr>
          <a:xfrm>
            <a:off x="2159306" y="3022733"/>
            <a:ext cx="8029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Excel</a:t>
            </a:r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シート</a:t>
            </a:r>
            <a:r>
              <a:rPr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ひな型：課題解決のロードマップ作成用</a:t>
            </a:r>
            <a:r>
              <a:rPr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で作成したものを貼り付ける</a:t>
            </a:r>
            <a:endParaRPr kumimoji="1" lang="ja-JP" altLang="en-US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3209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</TotalTime>
  <Words>605</Words>
  <Application>Microsoft Office PowerPoint</Application>
  <PresentationFormat>ワイド画面</PresentationFormat>
  <Paragraphs>137</Paragraphs>
  <Slides>8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Meiryo UI</vt:lpstr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俊司 石脇</dc:creator>
  <cp:lastModifiedBy>俊司 石脇</cp:lastModifiedBy>
  <cp:revision>21</cp:revision>
  <cp:lastPrinted>2023-02-24T00:59:46Z</cp:lastPrinted>
  <dcterms:created xsi:type="dcterms:W3CDTF">2023-02-22T01:55:51Z</dcterms:created>
  <dcterms:modified xsi:type="dcterms:W3CDTF">2025-05-29T01:53:14Z</dcterms:modified>
</cp:coreProperties>
</file>